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4" r:id="rId3"/>
    <p:sldId id="277" r:id="rId4"/>
    <p:sldId id="278" r:id="rId5"/>
    <p:sldId id="267" r:id="rId6"/>
    <p:sldId id="280" r:id="rId7"/>
    <p:sldId id="266" r:id="rId8"/>
    <p:sldId id="273" r:id="rId9"/>
    <p:sldId id="279" r:id="rId10"/>
    <p:sldId id="275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4" r:id="rId19"/>
    <p:sldId id="293" r:id="rId20"/>
    <p:sldId id="295" r:id="rId21"/>
    <p:sldId id="288" r:id="rId22"/>
    <p:sldId id="292" r:id="rId23"/>
    <p:sldId id="289" r:id="rId24"/>
    <p:sldId id="297" r:id="rId25"/>
    <p:sldId id="290" r:id="rId26"/>
    <p:sldId id="291" r:id="rId27"/>
    <p:sldId id="296" r:id="rId28"/>
  </p:sldIdLst>
  <p:sldSz cx="9144000" cy="6858000" type="screen4x3"/>
  <p:notesSz cx="6858000" cy="9144000"/>
  <p:defaultTextStyle>
    <a:defPPr>
      <a:defRPr lang="ro-R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</p:grpSp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1A916-8A8E-43BF-89C2-F03285C25101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60B74020-E3F2-4E3B-BE4E-C28209081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76201-CC38-4529-B413-8584533A1C29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0E29C-1D1D-4D39-AE9B-C2AEAE8FF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1715F-9AD1-44A3-9939-9E374E8C6ABF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E978-9E7A-4278-A81D-DA5FEE97D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A98AD-2280-43E2-AA5C-ABBD575CCAB3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D06AA-B57F-469A-B3F0-2A36D0B85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1717-A9F7-4509-8AEF-CC73131C34F3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46382-3CA0-454A-A735-5928D0624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82FA-799C-4DC1-A199-4A5CB8883F83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C463-7E9C-4243-9CFD-97CE1B310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90663-86B1-4C38-A8DF-485888383276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C05E-17C8-4252-83DE-43ACBD3CD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6268F-B094-4976-A3EB-0AF40F3BB074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F53F-09F0-4709-926B-C1AD82C9E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5C3B5-CF7D-4CED-8565-8C92499107B2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F142-4B42-47FE-835F-FA8EFBD4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B321C-6E89-4262-BE74-2FF495A16AB9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E4653-0160-4990-AAB2-6BB9DDB32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ABD64-E081-4D8C-A2E1-4582706F73E0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C7E1-7B10-47D6-929C-4132489D6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4C88CEE1-18EF-4955-8379-BE8225097CC1}" type="datetimeFigureOut">
              <a:rPr lang="ro-RO"/>
              <a:pPr>
                <a:defRPr/>
              </a:pPr>
              <a:t>18.06.2019</a:t>
            </a:fld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BA0B57C0-B3D9-496F-A334-CF294E27C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58376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377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58380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o.wikipedia.org/wiki/Rom%C3%A2nia" TargetMode="External"/><Relationship Id="rId3" Type="http://schemas.openxmlformats.org/officeDocument/2006/relationships/hyperlink" Target="http://ro.wikipedia.org/wiki/1976" TargetMode="External"/><Relationship Id="rId7" Type="http://schemas.openxmlformats.org/officeDocument/2006/relationships/hyperlink" Target="http://ro.wikipedia.org/wiki/Ion_Iliesc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o.wikipedia.org/wiki/1995" TargetMode="External"/><Relationship Id="rId5" Type="http://schemas.openxmlformats.org/officeDocument/2006/relationships/hyperlink" Target="http://ro.wikipedia.org/wiki/Oradea" TargetMode="External"/><Relationship Id="rId4" Type="http://schemas.openxmlformats.org/officeDocument/2006/relationships/hyperlink" Target="http://ro.wikipedia.org/wiki/Nuf%C4%83rul" TargetMode="External"/><Relationship Id="rId9" Type="http://schemas.openxmlformats.org/officeDocument/2006/relationships/hyperlink" Target="http://ro.wikipedia.org/wiki/Transilvani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vidan.ro/?p=articles.14.111" TargetMode="External"/><Relationship Id="rId2" Type="http://schemas.openxmlformats.org/officeDocument/2006/relationships/hyperlink" Target="http://www.logopaper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075363"/>
          </a:xfrm>
        </p:spPr>
        <p:txBody>
          <a:bodyPr anchor="ctr"/>
          <a:lstStyle/>
          <a:p>
            <a:pPr eaLnBrk="1" hangingPunct="1"/>
            <a: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  <a:t/>
            </a:r>
            <a:b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</a:br>
            <a: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  <a:t/>
            </a:r>
            <a:b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</a:br>
            <a:r>
              <a:rPr lang="ro-RO" sz="6100" b="1" dirty="0" smtClean="0">
                <a:solidFill>
                  <a:srgbClr val="11488B"/>
                </a:solidFill>
                <a:latin typeface="Monotype Corsiva" pitchFamily="66" charset="0"/>
              </a:rPr>
              <a:t>				</a:t>
            </a:r>
            <a:r>
              <a:rPr lang="ro-RO" b="1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o-RO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b="1" dirty="0" smtClean="0">
                <a:solidFill>
                  <a:srgbClr val="11488B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11488B"/>
                </a:solidFill>
                <a:latin typeface="Monotype Corsiva" pitchFamily="66" charset="0"/>
              </a:rPr>
            </a:br>
            <a:r>
              <a:rPr lang="ro-RO" b="1" dirty="0" smtClean="0">
                <a:solidFill>
                  <a:srgbClr val="11488B"/>
                </a:solidFill>
                <a:latin typeface="Monotype Corsiva" pitchFamily="66" charset="0"/>
              </a:rPr>
              <a:t>				</a:t>
            </a:r>
            <a:r>
              <a:rPr lang="en-US" b="1" dirty="0" smtClean="0">
                <a:latin typeface="Monotype Corsiva" pitchFamily="66" charset="0"/>
              </a:rPr>
              <a:t>ONISIFOR  GHIBU  –  </a:t>
            </a:r>
            <a:br>
              <a:rPr lang="en-US" b="1" dirty="0" smtClean="0">
                <a:latin typeface="Monotype Corsiva" pitchFamily="66" charset="0"/>
              </a:rPr>
            </a:br>
            <a:r>
              <a:rPr lang="ro-RO" b="1" dirty="0" smtClean="0">
                <a:latin typeface="Monotype Corsiva" pitchFamily="66" charset="0"/>
              </a:rPr>
              <a:t>			 </a:t>
            </a:r>
            <a:r>
              <a:rPr lang="en-US" b="1" dirty="0" smtClean="0">
                <a:latin typeface="Monotype Corsiva" pitchFamily="66" charset="0"/>
              </a:rPr>
              <a:t>UN  ACTOR  PE  SCENA  </a:t>
            </a:r>
            <a:r>
              <a:rPr lang="ro-RO" b="1" dirty="0" smtClean="0">
                <a:latin typeface="Monotype Corsiva" pitchFamily="66" charset="0"/>
              </a:rPr>
              <a:t/>
            </a:r>
            <a:br>
              <a:rPr lang="ro-RO" b="1" dirty="0" smtClean="0">
                <a:latin typeface="Monotype Corsiva" pitchFamily="66" charset="0"/>
              </a:rPr>
            </a:br>
            <a:r>
              <a:rPr lang="ro-RO" b="1" dirty="0" smtClean="0">
                <a:latin typeface="Monotype Corsiva" pitchFamily="66" charset="0"/>
              </a:rPr>
              <a:t>			 </a:t>
            </a:r>
            <a:r>
              <a:rPr lang="en-US" b="1" dirty="0" smtClean="0">
                <a:latin typeface="Monotype Corsiva" pitchFamily="66" charset="0"/>
              </a:rPr>
              <a:t>ISTORIEI  ROMÂNILOR</a:t>
            </a:r>
            <a:br>
              <a:rPr lang="en-US" b="1" dirty="0" smtClean="0">
                <a:latin typeface="Monotype Corsiva" pitchFamily="66" charset="0"/>
              </a:rPr>
            </a:br>
            <a: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  <a:t/>
            </a:r>
            <a:b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</a:br>
            <a: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  <a:t/>
            </a:r>
            <a:b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</a:br>
            <a: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  <a:t/>
            </a:r>
            <a:br>
              <a:rPr lang="en-US" sz="6100" b="1" dirty="0" smtClean="0">
                <a:solidFill>
                  <a:srgbClr val="11488B"/>
                </a:solidFill>
                <a:latin typeface="Monotype Corsiva" pitchFamily="66" charset="0"/>
              </a:rPr>
            </a:br>
            <a:endParaRPr lang="ro-RO" sz="6100" b="1" dirty="0" smtClean="0">
              <a:solidFill>
                <a:srgbClr val="11488B"/>
              </a:solidFill>
              <a:latin typeface="Monotype Corsiva" pitchFamily="66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 flipV="1">
            <a:off x="285750" y="6858000"/>
            <a:ext cx="8553450" cy="45943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ro-RO" sz="18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3076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31763"/>
            <a:ext cx="2717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696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-108520" y="1362782"/>
            <a:ext cx="87849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În anul 1918 este numit secretar general al resortului de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instrucţie din Consiliul Dirigent, fiind ales şi deputat în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Marele Sfat al Transilvaniei. Cu acest prilej, realizează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preluarea Universităţii din Cluj, propunând şi înfăptuind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organizarea ei pe baze româneşti (1919). Pentru ridicarea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prestigiului noii instituţii de învăţământ superior, intervine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 reuşeşte să-l aducă în ţară pe marele savant Emil Racoviţă,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ajutându-l să înfiinţeze la Cluj primul institut de speologie din lume.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 1919, Onisifor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Ghibu este numit ca profesor la noua universitate, fiind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ales totodată membru corespondent al Academiei Române. În calitatea sa de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profesor, funcţionează până în anul 1945.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980728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o-RO" sz="4000" dirty="0">
                <a:ea typeface="Times New Roman" pitchFamily="18" charset="0"/>
                <a:cs typeface="Times New Roman" pitchFamily="18" charset="0"/>
              </a:rPr>
              <a:t>Activitate naţională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20688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916833"/>
            <a:ext cx="7884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	Pentru </a:t>
            </a:r>
            <a:r>
              <a:rPr lang="ro-RO" dirty="0"/>
              <a:t>activitatea sa permanent naţionalistă, antirevizionistă şi antisovietică, a avut de suferit tot restul vieţii după instaurarea forţată a </a:t>
            </a:r>
            <a:endParaRPr lang="ro-RO" dirty="0" smtClean="0"/>
          </a:p>
          <a:p>
            <a:r>
              <a:rPr lang="ro-RO" dirty="0" smtClean="0"/>
              <a:t>regimului </a:t>
            </a:r>
            <a:r>
              <a:rPr lang="ro-RO" dirty="0"/>
              <a:t>comunist în România. </a:t>
            </a:r>
            <a:r>
              <a:rPr lang="ro-RO" dirty="0" smtClean="0"/>
              <a:t>Prima </a:t>
            </a:r>
            <a:r>
              <a:rPr lang="ro-RO" dirty="0"/>
              <a:t>masură luată de duşmanii săi </a:t>
            </a:r>
            <a:endParaRPr lang="ro-RO" dirty="0" smtClean="0"/>
          </a:p>
          <a:p>
            <a:r>
              <a:rPr lang="ro-RO" dirty="0" smtClean="0"/>
              <a:t>din </a:t>
            </a:r>
            <a:r>
              <a:rPr lang="ro-RO" dirty="0"/>
              <a:t>Universitate a fost epurarea sa, Onisifor Ghibu, care a luptat </a:t>
            </a:r>
            <a:r>
              <a:rPr lang="ro-RO" dirty="0" smtClean="0"/>
              <a:t>toată </a:t>
            </a:r>
          </a:p>
          <a:p>
            <a:r>
              <a:rPr lang="ro-RO" dirty="0" smtClean="0"/>
              <a:t>viaţa </a:t>
            </a:r>
            <a:r>
              <a:rPr lang="ro-RO" dirty="0"/>
              <a:t>pentru unirea Transilvaniei cu patria-mamă, fiind primul profesor </a:t>
            </a:r>
            <a:endParaRPr lang="ro-RO" dirty="0" smtClean="0"/>
          </a:p>
          <a:p>
            <a:r>
              <a:rPr lang="ro-RO" dirty="0" smtClean="0"/>
              <a:t>clujean </a:t>
            </a:r>
            <a:r>
              <a:rPr lang="ro-RO" dirty="0"/>
              <a:t>îndepărtat de la </a:t>
            </a:r>
            <a:r>
              <a:rPr lang="ro-RO" dirty="0" smtClean="0"/>
              <a:t>catedră.</a:t>
            </a:r>
          </a:p>
          <a:p>
            <a:r>
              <a:rPr lang="ro-RO" dirty="0"/>
              <a:t>	</a:t>
            </a:r>
            <a:r>
              <a:rPr lang="ro-RO" dirty="0" smtClean="0"/>
              <a:t>În </a:t>
            </a:r>
            <a:r>
              <a:rPr lang="ro-RO" dirty="0"/>
              <a:t>vara lui 1945 a fost ridicat şi închis în lagărul de deţinuţi politici de la Caracal, unde a ramas </a:t>
            </a:r>
            <a:r>
              <a:rPr lang="ro-RO" dirty="0" smtClean="0"/>
              <a:t>222 de zile,până </a:t>
            </a:r>
            <a:r>
              <a:rPr lang="ro-RO" dirty="0"/>
              <a:t>la desfiinţarea acestuia, la sfârşitul anului. </a:t>
            </a:r>
            <a:r>
              <a:rPr lang="ro-RO" dirty="0" smtClean="0"/>
              <a:t>În decembrie1956 a fost din nou arestat, întrucât cu două luni înainte îi adresase lui </a:t>
            </a:r>
            <a:r>
              <a:rPr lang="ro-RO" dirty="0"/>
              <a:t>Hruşciov un memoriu în care îi cerea </a:t>
            </a:r>
            <a:r>
              <a:rPr lang="ro-RO" dirty="0" smtClean="0"/>
              <a:t>să </a:t>
            </a:r>
            <a:r>
              <a:rPr lang="ro-RO" dirty="0"/>
              <a:t>retrocedeze Basarabia, nordul Bucovinei şi ţinutul Herţa </a:t>
            </a:r>
            <a:r>
              <a:rPr lang="ro-RO" dirty="0" smtClean="0"/>
              <a:t>României. A </a:t>
            </a:r>
            <a:r>
              <a:rPr lang="ro-RO" dirty="0"/>
              <a:t>pretins, de asemenea, ca armata sovietică de ocupaţie să părăsească </a:t>
            </a:r>
            <a:r>
              <a:rPr lang="ro-RO" dirty="0" smtClean="0"/>
              <a:t>ţara. Trimis la închisoarea </a:t>
            </a:r>
            <a:r>
              <a:rPr lang="ro-RO" dirty="0"/>
              <a:t>de la </a:t>
            </a:r>
            <a:r>
              <a:rPr lang="ro-RO" dirty="0" smtClean="0"/>
              <a:t>Făgăraş, a fost în cele din urmă eliberat în ianuarie 1958, la intervenţia lui Petru Groza pe lângă Gh</a:t>
            </a:r>
            <a:r>
              <a:rPr lang="ro-RO" dirty="0"/>
              <a:t>. </a:t>
            </a:r>
            <a:r>
              <a:rPr lang="ro-RO" dirty="0" smtClean="0"/>
              <a:t>Gheorghiu-Dej.</a:t>
            </a:r>
            <a:endParaRPr lang="en-US" dirty="0"/>
          </a:p>
          <a:p>
            <a:endParaRPr lang="ro-RO" dirty="0"/>
          </a:p>
        </p:txBody>
      </p:sp>
      <p:sp>
        <p:nvSpPr>
          <p:cNvPr id="4" name="Rectangle 3"/>
          <p:cNvSpPr/>
          <p:nvPr/>
        </p:nvSpPr>
        <p:spPr>
          <a:xfrm>
            <a:off x="1691680" y="764704"/>
            <a:ext cx="47525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dirty="0" smtClean="0"/>
              <a:t>Perioada comunistă </a:t>
            </a:r>
            <a:endParaRPr lang="ro-RO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696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982336"/>
            <a:ext cx="68762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Exclus complet din via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ț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publică, a trăit izolat la Sibiu, până la moartea sa, adică 27 de ani după ”epurare”. A continuat să scrie, lăsând la moartea sa zeci de mii de pagini de manuscrise, în mare parte memorialistică. N-a încetat nici un moment lupta cu oficialită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ț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ile comuniste, fiind în fruntea ”rezisten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ț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ei intelectuale” din epocă, cu toată teroarea permanent desfă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Times New Roman" pitchFamily="18" charset="0"/>
              </a:rPr>
              <a:t>ș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urată împotriva sa de teribila Securitate comunistă. Invăţat să învingă orice greutate, nu i se părea greu să o învingă şi pe cea ultimă, a timpului...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S-a stins din viaţă în etate de aproape 90 de ani, la 31 octombrie 1972.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ini pentru mormantul lui 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44824"/>
            <a:ext cx="7387849" cy="4700256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899592" y="649734"/>
            <a:ext cx="82444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4000" dirty="0">
                <a:ea typeface="Times New Roman" pitchFamily="18" charset="0"/>
              </a:rPr>
              <a:t>Î</a:t>
            </a:r>
            <a:r>
              <a:rPr kumimoji="0" lang="ro-R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nmormantarea lui Onisifor Ghibu</a:t>
            </a:r>
            <a:endParaRPr kumimoji="0" lang="ro-R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ini pentru mormantul lui 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299" y="1916833"/>
            <a:ext cx="4485405" cy="4608511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11560" y="833305"/>
            <a:ext cx="8532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Mormântul  lui Onisifor Ghibu, Sibiu</a:t>
            </a:r>
            <a:endParaRPr kumimoji="0" lang="ro-RO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620688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664565"/>
            <a:ext cx="75963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/>
            <a:r>
              <a:rPr lang="ro-RO" sz="4000" dirty="0"/>
              <a:t>Noi, ghibiştii...</a:t>
            </a:r>
            <a:endParaRPr lang="en-US" sz="4000" dirty="0"/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Fără doar şi poate, iniţiativa de a da liceului nostru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numele lui Onisifor Ghibu este una lăudabilă. Ca elevi ai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acestei instituţii de învăţământ, ne străduim să menţinem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ştacheta ridicată, să facem cinste numelui pe care cu mândrie „îl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purtăm”,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Pe lângă rezultatele deosebite obţinute la examenele naţionale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şi concursurile de specialitate, elevii liceului nostru sunt implicaţi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totodată în numeroase activităţi extraşcolare şi extracurriculare.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Multe din acestea reprezintă subiecte pentru articolele care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alcătuiesc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LOGOPAPER, un blog conţinând materiale realizate de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elevii secţiei Filologie  – Jurnalism a liceului nostru, actualizat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zilnic, pe tot parcursul anului.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logopaper.files.wordpress.com/2017/06/cropped-logo-paper-gla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000250" cy="2047876"/>
          </a:xfrm>
          <a:prstGeom prst="rect">
            <a:avLst/>
          </a:prstGeom>
          <a:noFill/>
        </p:spPr>
      </p:pic>
      <p:pic>
        <p:nvPicPr>
          <p:cNvPr id="52228" name="Picture 4" descr="Liceul Onisifor Ghibu Ora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24744"/>
            <a:ext cx="65794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696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323528" y="1578722"/>
            <a:ext cx="66967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Suntem în permanenţă ancoraţi în cotidianul apreciatei noastre urbe. Coordonaţi de dascălii noştri, participăm la manifestările organizate de instituţiile locale în scopul celebrării unor evenimente istorice (24 ianuarie, 12 octombrie, 1 Decembrie...), culturale (15 ianuarie...) etc. Activităţile de voluntariat nu ne sunt străine. La cele sportive înregistrăm de asemenea rezultate demne de laudă.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052736"/>
            <a:ext cx="5400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o-RO" sz="4000" dirty="0" smtClean="0"/>
              <a:t>Şi tot noi, ghibiştii...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ste posibil ca imaginea să conţină: 2 persoane, oameni în picioare, mulţime şi în aer l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4664"/>
            <a:ext cx="4968552" cy="6144684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11560" y="1240689"/>
            <a:ext cx="30963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...Ziua oraşului,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12 octombrie 2018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105835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/>
              <a:t>...</a:t>
            </a:r>
            <a:r>
              <a:rPr lang="vi-VN" sz="2000" dirty="0" smtClean="0"/>
              <a:t>Binecuvântaţi </a:t>
            </a:r>
            <a:r>
              <a:rPr lang="vi-VN" sz="2000" dirty="0"/>
              <a:t>să fim urmaşii celor ce-au făcut </a:t>
            </a:r>
            <a:r>
              <a:rPr lang="vi-VN" sz="2000" dirty="0" smtClean="0"/>
              <a:t>Unirea</a:t>
            </a:r>
            <a:r>
              <a:rPr lang="ro-RO" sz="2000" dirty="0" smtClean="0"/>
              <a:t>, </a:t>
            </a:r>
          </a:p>
          <a:p>
            <a:r>
              <a:rPr lang="ro-RO" sz="2000" dirty="0" smtClean="0"/>
              <a:t>28 noiembrie 2018</a:t>
            </a:r>
            <a:endParaRPr lang="ro-RO" sz="2000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988840"/>
            <a:ext cx="590465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696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67544" y="83671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o-RO" sz="4000" dirty="0"/>
              <a:t>Cum s-a înfiinţat liceul nostru?</a:t>
            </a:r>
            <a:endParaRPr lang="ro-RO" sz="4000" u="sng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916832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o-RO" sz="2000" dirty="0" smtClean="0"/>
              <a:t>	În </a:t>
            </a:r>
            <a:r>
              <a:rPr lang="ro-RO" sz="2000" dirty="0"/>
              <a:t>anul </a:t>
            </a:r>
            <a:r>
              <a:rPr lang="ro-RO" sz="2000" dirty="0">
                <a:hlinkClick r:id="rId3" tooltip="1976"/>
              </a:rPr>
              <a:t>1976</a:t>
            </a:r>
            <a:r>
              <a:rPr lang="ro-RO" sz="2000" dirty="0"/>
              <a:t> a fost inaugurată în cartierul </a:t>
            </a:r>
            <a:r>
              <a:rPr lang="ro-RO" sz="2000" dirty="0">
                <a:hlinkClick r:id="rId4" tooltip="Nufărul"/>
              </a:rPr>
              <a:t>Nufărul</a:t>
            </a:r>
            <a:r>
              <a:rPr lang="ro-RO" sz="2000" dirty="0"/>
              <a:t> din </a:t>
            </a:r>
            <a:endParaRPr lang="en-US" sz="2000" dirty="0"/>
          </a:p>
          <a:p>
            <a:pPr eaLnBrk="1" hangingPunct="1">
              <a:buNone/>
            </a:pPr>
            <a:r>
              <a:rPr lang="ro-RO" sz="2000" dirty="0">
                <a:hlinkClick r:id="rId5" tooltip="Oradea"/>
              </a:rPr>
              <a:t>Oradea</a:t>
            </a:r>
            <a:r>
              <a:rPr lang="ro-RO" sz="2000" dirty="0"/>
              <a:t> </a:t>
            </a:r>
            <a:r>
              <a:rPr lang="en-US" sz="2000" dirty="0" smtClean="0"/>
              <a:t> </a:t>
            </a:r>
            <a:r>
              <a:rPr lang="ro-RO" sz="2000" dirty="0"/>
              <a:t>Şcoala Nr. 3, cu clasele I-VIII. An de an efectivele </a:t>
            </a:r>
            <a:endParaRPr lang="en-US" sz="2000" dirty="0"/>
          </a:p>
          <a:p>
            <a:pPr eaLnBrk="1" hangingPunct="1">
              <a:buNone/>
            </a:pPr>
            <a:r>
              <a:rPr lang="ro-RO" sz="2000" dirty="0"/>
              <a:t>şcolii s-au mărit, ajungându-se la un moment dat la un program </a:t>
            </a:r>
            <a:endParaRPr lang="en-US" sz="2000" dirty="0"/>
          </a:p>
          <a:p>
            <a:pPr eaLnBrk="1" hangingPunct="1">
              <a:buNone/>
            </a:pPr>
            <a:r>
              <a:rPr lang="ro-RO" sz="2000" dirty="0"/>
              <a:t>în 4 schimburi, accentuându-se necesitatea creării unui nou </a:t>
            </a:r>
            <a:endParaRPr lang="en-US" sz="2000" dirty="0"/>
          </a:p>
          <a:p>
            <a:pPr eaLnBrk="1" hangingPunct="1">
              <a:buNone/>
            </a:pPr>
            <a:r>
              <a:rPr lang="ro-RO" sz="2000" dirty="0"/>
              <a:t>corp al clădirii, obiectiv pentru care a militat în mod deosebit </a:t>
            </a:r>
            <a:endParaRPr lang="en-US" sz="2000" dirty="0"/>
          </a:p>
          <a:p>
            <a:pPr eaLnBrk="1" hangingPunct="1">
              <a:buNone/>
            </a:pPr>
            <a:r>
              <a:rPr lang="ro-RO" sz="2000" dirty="0"/>
              <a:t>fostul director al şcolii, Alexandru Nedelcu. El este cel care în 1994 va lua legătura </a:t>
            </a:r>
            <a:r>
              <a:rPr lang="ro-RO" sz="2000" dirty="0" smtClean="0"/>
              <a:t>cu </a:t>
            </a:r>
            <a:r>
              <a:rPr lang="ro-RO" sz="2000" dirty="0"/>
              <a:t>fiul</a:t>
            </a:r>
            <a:r>
              <a:rPr lang="en-US" sz="2000" dirty="0"/>
              <a:t> </a:t>
            </a:r>
            <a:r>
              <a:rPr lang="ro-RO" sz="2000" dirty="0"/>
              <a:t>lui Onisifor Ghibu, căruia i-a cerut permisiunea de a da şcolii numele </a:t>
            </a:r>
            <a:r>
              <a:rPr lang="ro-RO" sz="2000" dirty="0" smtClean="0"/>
              <a:t>tatălui său</a:t>
            </a:r>
            <a:r>
              <a:rPr lang="ro-RO" sz="2000" dirty="0"/>
              <a:t>. Noua construcţie va fi inaugurată în </a:t>
            </a:r>
            <a:r>
              <a:rPr lang="ro-RO" sz="2000" dirty="0">
                <a:hlinkClick r:id="rId6" tooltip="1995"/>
              </a:rPr>
              <a:t>1995</a:t>
            </a:r>
            <a:r>
              <a:rPr lang="ro-RO" sz="2000" dirty="0"/>
              <a:t> în prezenţa lui </a:t>
            </a:r>
            <a:r>
              <a:rPr lang="ro-RO" sz="2000" dirty="0">
                <a:hlinkClick r:id="rId7" tooltip="Ion Iliescu"/>
              </a:rPr>
              <a:t>Ion Iliescu</a:t>
            </a:r>
            <a:r>
              <a:rPr lang="ro-RO" sz="2000" dirty="0"/>
              <a:t>, la acea </a:t>
            </a:r>
            <a:r>
              <a:rPr lang="ro-RO" sz="2000" dirty="0" smtClean="0"/>
              <a:t>dată </a:t>
            </a:r>
            <a:r>
              <a:rPr lang="ro-RO" sz="2000" dirty="0"/>
              <a:t>preşedinte al </a:t>
            </a:r>
            <a:r>
              <a:rPr lang="ro-RO" sz="2000" dirty="0">
                <a:hlinkClick r:id="rId8" tooltip="România"/>
              </a:rPr>
              <a:t>României</a:t>
            </a:r>
            <a:r>
              <a:rPr lang="ro-RO" sz="2000" dirty="0"/>
              <a:t>. Cu această ocazie şi denumirea şcolii este schimbată </a:t>
            </a:r>
            <a:r>
              <a:rPr lang="ro-RO" sz="2000" dirty="0" smtClean="0"/>
              <a:t>în onoarea </a:t>
            </a:r>
            <a:r>
              <a:rPr lang="ro-RO" sz="2000" dirty="0"/>
              <a:t>marelui pedagog </a:t>
            </a:r>
            <a:r>
              <a:rPr lang="ro-RO" sz="2000" dirty="0">
                <a:hlinkClick r:id="rId9" tooltip="Transilvania"/>
              </a:rPr>
              <a:t>transilvănean</a:t>
            </a:r>
            <a:r>
              <a:rPr lang="ro-RO" sz="2000" dirty="0"/>
              <a:t>, şcoala devenind </a:t>
            </a:r>
            <a:r>
              <a:rPr lang="ro-RO" sz="2000" b="1" dirty="0" smtClean="0"/>
              <a:t>Liceul </a:t>
            </a:r>
            <a:r>
              <a:rPr lang="ro-RO" sz="2000" b="1" dirty="0"/>
              <a:t>Teoretic "Onisifor Ghibu"</a:t>
            </a:r>
            <a:r>
              <a:rPr lang="ro-RO" sz="2000" dirty="0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over photo, Este posibil ca imaginea să conţină: 10 persoane, inclusiv Nițu Andrada şi Lorena Ilea, persoane zâmbind, oameni în picioare, cer şi în aer li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212" y="1529408"/>
            <a:ext cx="7104788" cy="5328592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07504" y="1622895"/>
            <a:ext cx="20882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2000" dirty="0" smtClean="0">
                <a:ea typeface="Times New Roman" pitchFamily="18" charset="0"/>
              </a:rPr>
              <a:t>...de Centenar,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1 Decembrie 2018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44824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000" noProof="1" smtClean="0"/>
          </a:p>
          <a:p>
            <a:endParaRPr lang="ro-RO" sz="2000" noProof="1"/>
          </a:p>
          <a:p>
            <a:r>
              <a:rPr lang="ro-RO" sz="2000" noProof="1" smtClean="0"/>
              <a:t>...susţinerea cauzei Asociatiei Caritas Eparhial Oradea, “</a:t>
            </a:r>
            <a:r>
              <a:rPr lang="ro-RO" sz="2000" i="1" noProof="1" smtClean="0"/>
              <a:t>Terapie prin zâmbet</a:t>
            </a:r>
            <a:r>
              <a:rPr lang="ro-RO" sz="2000" noProof="1" smtClean="0"/>
              <a:t>”, 2018</a:t>
            </a:r>
            <a:endParaRPr lang="ro-RO" sz="2000" noProof="1"/>
          </a:p>
        </p:txBody>
      </p:sp>
      <p:sp>
        <p:nvSpPr>
          <p:cNvPr id="54274" name="AutoShape 2" descr="Imagini pentru activitati onisifor ghibu orade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54276" name="AutoShape 4" descr="Imagini pentru activitati onisifor ghibu orade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60960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5" y="2852936"/>
            <a:ext cx="2592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000" dirty="0"/>
              <a:t>“Săptămâna legumelor şi a fructelor donate</a:t>
            </a:r>
            <a:r>
              <a:rPr lang="vi-VN" sz="2000" dirty="0" smtClean="0"/>
              <a:t>”</a:t>
            </a:r>
            <a:r>
              <a:rPr lang="ro-RO" sz="2000" dirty="0" smtClean="0"/>
              <a:t>, 2018</a:t>
            </a:r>
            <a:endParaRPr lang="ro-RO" sz="20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766" y="1988840"/>
            <a:ext cx="5877457" cy="389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720840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/>
              <a:t>Meci demonstrativ cu </a:t>
            </a:r>
            <a:r>
              <a:rPr lang="vi-VN" b="1" dirty="0" smtClean="0"/>
              <a:t>Club </a:t>
            </a:r>
            <a:r>
              <a:rPr lang="vi-VN" b="1" dirty="0"/>
              <a:t>Atletic Oradea a jucat cu echipa de fotbal a Liceului Teoretic ,,Onisifor Ghibu”, </a:t>
            </a:r>
            <a:r>
              <a:rPr lang="vi-VN" b="1" dirty="0" smtClean="0"/>
              <a:t>activitate </a:t>
            </a:r>
            <a:r>
              <a:rPr lang="vi-VN" b="1" dirty="0"/>
              <a:t>din cadrul proiectului ,,</a:t>
            </a:r>
            <a:r>
              <a:rPr lang="vi-VN" b="1" i="1" dirty="0"/>
              <a:t>Renaștem împreună – 2018</a:t>
            </a:r>
            <a:r>
              <a:rPr lang="vi-VN" b="1" dirty="0"/>
              <a:t>”, finanțat de Direcția Social Comunitară (DSC) Bihor.</a:t>
            </a:r>
            <a:endParaRPr lang="ro-RO" dirty="0"/>
          </a:p>
        </p:txBody>
      </p:sp>
      <p:sp>
        <p:nvSpPr>
          <p:cNvPr id="55298" name="AutoShape 2" descr="Imagini pentru activitati onisifor ghibu oradea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830" y="1725150"/>
            <a:ext cx="6120170" cy="408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07504" y="928324"/>
            <a:ext cx="244827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Loc de „pelerinaj” pentru salvarea rezervaţiei de nuferi de pe râul Peţa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3244334"/>
            <a:ext cx="18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i="1" dirty="0" smtClean="0"/>
              <a:t>Gazdă </a:t>
            </a:r>
            <a:r>
              <a:rPr lang="vi-VN" b="1" i="1" dirty="0" smtClean="0"/>
              <a:t>Proiectului </a:t>
            </a:r>
            <a:r>
              <a:rPr lang="vi-VN" b="1" i="1" dirty="0"/>
              <a:t>preventiv „Școala fără violență</a:t>
            </a:r>
            <a:r>
              <a:rPr lang="vi-VN" b="1" i="1" dirty="0" smtClean="0"/>
              <a:t>”</a:t>
            </a:r>
            <a:r>
              <a:rPr lang="ro-RO" b="1" i="1" dirty="0" smtClean="0"/>
              <a:t>, 2017</a:t>
            </a:r>
            <a:endParaRPr lang="ro-RO" dirty="0"/>
          </a:p>
        </p:txBody>
      </p:sp>
      <p:sp>
        <p:nvSpPr>
          <p:cNvPr id="56322" name="AutoShape 2" descr="Liceul “Onisifor Ghibu” si IPJ Bihor organizeaza a zecea editie a concursului “Scoala fara violenta”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962" y="2060847"/>
            <a:ext cx="6310518" cy="43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44825"/>
            <a:ext cx="30963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/>
              <a:t>...şi am putea continua, dar ne oprim aici...</a:t>
            </a:r>
            <a:r>
              <a:rPr lang="ro-RO" sz="2000" dirty="0" smtClean="0"/>
              <a:t>deocamdată, până când vă vom avea ca invitaţi în viitorul </a:t>
            </a:r>
            <a:r>
              <a:rPr lang="vi-VN" sz="2000" b="1" dirty="0" smtClean="0"/>
              <a:t>Parc</a:t>
            </a:r>
            <a:r>
              <a:rPr lang="ro-RO" sz="2000" b="1" dirty="0" smtClean="0"/>
              <a:t> </a:t>
            </a:r>
            <a:r>
              <a:rPr lang="vi-VN" sz="2000" b="1" dirty="0" smtClean="0"/>
              <a:t>Etnografic </a:t>
            </a:r>
            <a:r>
              <a:rPr lang="vi-VN" sz="2000" b="1" dirty="0"/>
              <a:t>„Onisifor Ghibu”, în care viaţa şcolii </a:t>
            </a:r>
            <a:r>
              <a:rPr lang="vi-VN" sz="2000" b="1" dirty="0" smtClean="0"/>
              <a:t> se</a:t>
            </a:r>
            <a:r>
              <a:rPr lang="ro-RO" sz="2000" b="1" dirty="0" smtClean="0"/>
              <a:t> va</a:t>
            </a:r>
            <a:r>
              <a:rPr lang="vi-VN" sz="2000" b="1" dirty="0" smtClean="0"/>
              <a:t> întrepătrund</a:t>
            </a:r>
            <a:r>
              <a:rPr lang="ro-RO" sz="2000" b="1" dirty="0" smtClean="0"/>
              <a:t>e</a:t>
            </a:r>
            <a:r>
              <a:rPr lang="vi-VN" sz="2000" b="1" dirty="0" smtClean="0"/>
              <a:t> </a:t>
            </a:r>
            <a:r>
              <a:rPr lang="vi-VN" sz="2000" b="1" dirty="0"/>
              <a:t>cu viaţa </a:t>
            </a:r>
            <a:r>
              <a:rPr lang="vi-VN" sz="2000" b="1" dirty="0" smtClean="0"/>
              <a:t>comunităţii</a:t>
            </a:r>
            <a:endParaRPr lang="ro-RO" sz="2000" b="1" dirty="0" smtClean="0"/>
          </a:p>
          <a:p>
            <a:endParaRPr lang="ro-RO" sz="2000" b="1" dirty="0" smtClean="0"/>
          </a:p>
          <a:p>
            <a:r>
              <a:rPr lang="ro-RO" sz="2000" b="1" dirty="0" smtClean="0"/>
              <a:t>-</a:t>
            </a:r>
            <a:r>
              <a:rPr lang="ro-RO" sz="2000" dirty="0" smtClean="0"/>
              <a:t>proiect susţinut de </a:t>
            </a:r>
          </a:p>
          <a:p>
            <a:r>
              <a:rPr lang="ro-RO" sz="2000" dirty="0" smtClean="0"/>
              <a:t>Primăria Oradea-</a:t>
            </a:r>
            <a:endParaRPr lang="ro-RO" sz="20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8249" y="2132856"/>
            <a:ext cx="574623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39552" y="397171"/>
            <a:ext cx="64087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Bibliografie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o-RO" sz="2000" b="0" i="0" strike="noStrike" cap="none" normalizeH="0" baseline="0" dirty="0" smtClean="0">
                <a:ln>
                  <a:noFill/>
                </a:ln>
                <a:solidFill>
                  <a:srgbClr val="F051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http://www.logopaper.com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ro-RO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Onisifor Ghibu, </a:t>
            </a:r>
            <a:r>
              <a:rPr kumimoji="0" lang="ro-RO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Pentru o pedagogie românească,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Editura   Didactică şi Pedagogică, Bucureşti, 1977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2564904"/>
            <a:ext cx="5471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/>
              <a:t> </a:t>
            </a:r>
          </a:p>
          <a:p>
            <a:r>
              <a:rPr lang="ro-RO" sz="2000" dirty="0"/>
              <a:t> </a:t>
            </a:r>
            <a:r>
              <a:rPr lang="ro-RO" sz="2000" dirty="0" smtClean="0"/>
              <a:t>3.http://www.ghibuoradea.ro/</a:t>
            </a:r>
          </a:p>
          <a:p>
            <a:endParaRPr lang="ro-RO" sz="2000" dirty="0"/>
          </a:p>
        </p:txBody>
      </p:sp>
      <p:sp>
        <p:nvSpPr>
          <p:cNvPr id="4" name="Rectangle 3"/>
          <p:cNvSpPr/>
          <p:nvPr/>
        </p:nvSpPr>
        <p:spPr>
          <a:xfrm>
            <a:off x="539552" y="3244334"/>
            <a:ext cx="60330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>
                <a:hlinkClick r:id="rId3"/>
              </a:rPr>
              <a:t>4.https://www.ovidan.ro/?p=articles.14.111</a:t>
            </a:r>
            <a:endParaRPr lang="ro-RO" sz="2000" dirty="0" smtClean="0"/>
          </a:p>
          <a:p>
            <a:endParaRPr lang="ro-RO" dirty="0"/>
          </a:p>
        </p:txBody>
      </p:sp>
      <p:sp>
        <p:nvSpPr>
          <p:cNvPr id="5" name="Rectangle 4"/>
          <p:cNvSpPr/>
          <p:nvPr/>
        </p:nvSpPr>
        <p:spPr>
          <a:xfrm>
            <a:off x="539552" y="3789040"/>
            <a:ext cx="6318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 smtClean="0"/>
              <a:t>5. https://oradeaindirect.ro/elevii-de-la-ghibu-mandri-ca-sunt-urmasii-fauritorilor-unirii/</a:t>
            </a:r>
            <a:endParaRPr lang="ro-RO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4.bp.blogspot.com/-Ge_jeTEXgHU/UBpvMkqVSwI/AAAAAAAANDM/ek6XAzAiqxM/s1600/imag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476673"/>
            <a:ext cx="8784975" cy="6345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ini pentru 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2559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ro-RO" sz="3600" dirty="0" smtClean="0">
                <a:solidFill>
                  <a:schemeClr val="tx1"/>
                </a:solidFill>
              </a:rPr>
              <a:t>Onisifor Ghibu –scurtă biografie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8668072" cy="604941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o-RO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o-RO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	</a:t>
            </a:r>
            <a:r>
              <a:rPr lang="ro-RO" sz="2000" dirty="0" smtClean="0"/>
              <a:t>S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 născut la 31 mai 1883, la Sălişte, unde face şi şcoala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primară. Liceul îl începe la Sibiu (primele 6 clase) şi îl termină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Braşov în 1902. Studiile universitare le face la Institutul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teologic andreian din Sibiu, apoi şi le desăvârşeşte la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Universitatea din Bucureşti, la Budapesta, Strasbourg şi Jena,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în acest din urmă oraş universitar trecându-şi şi doctoratul în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filosofie, pedagogie şi în istorie universală (1909). Cunoştea la perfecţie germana,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engleza, franceza, maghiara, latina şi se exprima în cea mai corectă şi mai rafinată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limbă română literară. Cum a învăţat atâtea limbi străine? Pe când se afla la Liceul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maghiar de la Sibiu, s-a dus să repete clasa a şasea la Liceul german, numai ca să </a:t>
            </a:r>
          </a:p>
          <a:p>
            <a:pPr eaLnBrk="1" hangingPunct="1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poată vorbi perfect şi această limbă. Este doar un exemplu...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endParaRPr lang="en-US" sz="2000" dirty="0" smtClean="0">
              <a:cs typeface="Times New Roman" pitchFamily="18" charset="0"/>
            </a:endParaRPr>
          </a:p>
        </p:txBody>
      </p:sp>
      <p:pic>
        <p:nvPicPr>
          <p:cNvPr id="6148" name="Picture 5" descr="onisifor ghib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696"/>
            <a:ext cx="2098675" cy="302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ini pentru onisifor ghibu salis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3"/>
            <a:ext cx="4608512" cy="565177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115616" y="1772817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Onisifor Ghibu, elev la Sibiu, împreună cu mama sa, două surori şi unul din cumnaţi –Sălişte, 1895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187624" y="4138748"/>
            <a:ext cx="2448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Casa în care a locuit în gazdă la Sibiu, pe când era elev în clasa a VI-a, 1899-1900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250825" y="764704"/>
            <a:ext cx="8740775" cy="5976664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o-RO" sz="4000" dirty="0" smtClean="0">
                <a:cs typeface="Times New Roman" pitchFamily="18" charset="0"/>
              </a:rPr>
              <a:t>Activitate</a:t>
            </a:r>
            <a:r>
              <a:rPr lang="ro-RO" sz="4000" b="1" dirty="0" smtClean="0">
                <a:cs typeface="Times New Roman" pitchFamily="18" charset="0"/>
              </a:rPr>
              <a:t> </a:t>
            </a:r>
            <a:r>
              <a:rPr lang="ro-RO" sz="4000" dirty="0" smtClean="0">
                <a:cs typeface="Times New Roman" pitchFamily="18" charset="0"/>
              </a:rPr>
              <a:t>profesională</a:t>
            </a:r>
          </a:p>
          <a:p>
            <a:pPr eaLnBrk="1" hangingPunct="1">
              <a:buFont typeface="Wingdings 2" pitchFamily="18" charset="2"/>
              <a:buNone/>
            </a:pPr>
            <a:endParaRPr lang="ro-RO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Din 1907 Onisifor Ghibu deschide noi orizonturi în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pedagogia </a:t>
            </a:r>
            <a:r>
              <a:rPr lang="ro-RO" sz="2000" dirty="0" smtClean="0"/>
              <a:t> </a:t>
            </a: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transilvăneană, în urma informării asidue despre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viaţa şcolară din ţările europene, aşezând la baza scrierilor şi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acţiunilor sale conceptul de educaţie naţională, care urmăreşte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păstrarea individualităţii poporului român şi a originalităţii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culturii sale. Scopul educaţiei fixat de marele pedagog este pus în relaţie cu trei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coordonate: individul cu potenţialul său psiho-fizic, comunitatea naţională cu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specificul care rezultă din întreaga sa evoluţie istorică şi umanitatea, cu valorile ei.</a:t>
            </a:r>
            <a:endParaRPr lang="ro-RO" sz="2000" b="1" u="sng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Între 1910 şi 1914 ocupă funcţia de inspector şcolar primar ortodox pentru </a:t>
            </a:r>
          </a:p>
          <a:p>
            <a:pPr algn="just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şcolile din Transilvania, fiind totodată şi profesor de pedagogie la Institutul teologic</a:t>
            </a:r>
          </a:p>
          <a:p>
            <a:pPr algn="just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din Sibiu (1910-1912). Mare admirator al lui Spiru Haret şi Gheorghe Lazăr, va</a:t>
            </a:r>
          </a:p>
          <a:p>
            <a:pPr algn="just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rămâne pentru totdeauna unul dintre marii deschizători de drumuri în pedagogia</a:t>
            </a:r>
          </a:p>
          <a:p>
            <a:pPr algn="just">
              <a:buNone/>
            </a:pPr>
            <a:r>
              <a:rPr lang="ro-RO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românească. 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buNone/>
            </a:pPr>
            <a:endParaRPr lang="ro-RO" sz="2000" dirty="0" smtClean="0">
              <a:cs typeface="Times New Roman" pitchFamily="18" charset="0"/>
            </a:endParaRPr>
          </a:p>
        </p:txBody>
      </p:sp>
      <p:pic>
        <p:nvPicPr>
          <p:cNvPr id="7171" name="Picture 5" descr="onisifor ghibu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77050" y="549275"/>
            <a:ext cx="2046288" cy="3095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onisifor ghibu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36296" y="549275"/>
            <a:ext cx="1907704" cy="2879725"/>
          </a:xfrm>
          <a:noFill/>
        </p:spPr>
      </p:pic>
      <p:sp>
        <p:nvSpPr>
          <p:cNvPr id="25601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250825" y="1057117"/>
            <a:ext cx="87136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Activitate naţională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-180528" y="454028"/>
            <a:ext cx="91450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sz="2000" dirty="0"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Refugiat în Bucureşti între anii 1914 şi 1916, colaborează cu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Octavian Goga, Vasile Lucaciu şi cu alţi refugiaţi ardeleni la o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campanie intensă pentru intrarea României în război alături de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Antantă împotriva Austro-Ungariei,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fapt pentru care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fost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condamnat în 1915, în contumacie, de Curtea Militară Maghiară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din Cluj, la moarte.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După ocuparea Bucureştiului în toamna anului 1916, Onisifor Ghibu se</a:t>
            </a: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refugiază la Iaşi cu soţia şi cei trei copii (cel mai mare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patru ani)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iar din martie</a:t>
            </a: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1917 la Chişinău, unde 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devine motorul acţiunii revoluţionare basarabene din </a:t>
            </a: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1917-1918.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Împreună cu câţiva fruntaşi basarabeni întemeiază şi organizează </a:t>
            </a: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Partidul Naţional Moldovenesc,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ea typeface="Times New Roman" pitchFamily="18" charset="0"/>
                <a:cs typeface="Times New Roman" pitchFamily="18" charset="0"/>
              </a:rPr>
              <a:t>aflându-se </a:t>
            </a:r>
            <a:r>
              <a:rPr lang="ro-RO" sz="2000" dirty="0">
                <a:ea typeface="Times New Roman" pitchFamily="18" charset="0"/>
                <a:cs typeface="Times New Roman" pitchFamily="18" charset="0"/>
              </a:rPr>
              <a:t>astfel </a:t>
            </a:r>
            <a:r>
              <a:rPr lang="ro-RO" sz="2000" dirty="0" smtClean="0">
                <a:ea typeface="Times New Roman" pitchFamily="18" charset="0"/>
                <a:cs typeface="Times New Roman" pitchFamily="18" charset="0"/>
              </a:rPr>
              <a:t>în fruntea luptei care duce la </a:t>
            </a:r>
          </a:p>
          <a:p>
            <a:pPr lvl="0" indent="457200"/>
            <a:r>
              <a:rPr lang="ro-RO" sz="2000" dirty="0" smtClean="0">
                <a:ea typeface="Times New Roman" pitchFamily="18" charset="0"/>
                <a:cs typeface="Times New Roman" pitchFamily="18" charset="0"/>
              </a:rPr>
              <a:t>unirea Basarabiei în1918. Va </a:t>
            </a:r>
            <a:r>
              <a:rPr lang="ro-RO" sz="2000" dirty="0"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onduce totodată vasta acţiune de organizare a </a:t>
            </a: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învăţământului în limba română, inexistent în 1917 şi reuşeşte deschiderea de şcoli</a:t>
            </a:r>
            <a:r>
              <a:rPr kumimoji="0" lang="ro-RO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57200"/>
            <a:r>
              <a:rPr kumimoji="0" lang="ro-RO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româneşti în toată Basarabia, începând cu toamna anului 1917. </a:t>
            </a: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www.dacoromania-alba.ro/nr49/onisifor_ghibu_03.jp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452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Quadrant</vt:lpstr>
      <vt:lpstr>            ONISIFOR  GHIBU  –       UN  ACTOR  PE  SCENA       ISTORIEI  ROMÂNILOR    </vt:lpstr>
      <vt:lpstr>Slide 2</vt:lpstr>
      <vt:lpstr>Slide 3</vt:lpstr>
      <vt:lpstr>Slide 4</vt:lpstr>
      <vt:lpstr>Onisifor Ghibu –scurtă biografie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ViaŢa  Şi  activitatea  lui   onisifor  ghibu</dc:title>
  <dc:creator>Ghibu</dc:creator>
  <cp:lastModifiedBy>asrock</cp:lastModifiedBy>
  <cp:revision>57</cp:revision>
  <dcterms:created xsi:type="dcterms:W3CDTF">2010-05-27T18:56:51Z</dcterms:created>
  <dcterms:modified xsi:type="dcterms:W3CDTF">2019-06-17T21:39:56Z</dcterms:modified>
</cp:coreProperties>
</file>